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jpeg" ContentType="image/jpeg"/>
  <Default Extension="rels" ContentType="application/vnd.openxmlformats-package.relationships+xml"/>
  <Default Extension="wmf" ContentType="image/x-wmf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6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00" y="1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18" Type="http://schemas.openxmlformats.org/officeDocument/2006/relationships/customXml" Target="../customXml/item3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media/image1.jpeg>
</file>

<file path=ppt/media/image2.wmf>
</file>

<file path=ppt/media/image3.png>
</file>

<file path=ppt/media/image4.png>
</file>

<file path=ppt/media/image5.wmf>
</file>

<file path=ppt/media/image6.png>
</file>

<file path=ppt/media/image7.png>
</file>

<file path=ppt/media/image8.jpeg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766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661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9919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951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8262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206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201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87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16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295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239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38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025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950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7466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w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.w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9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09699A8-9F52-4C34-9606-370C555BC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668F0E-17B4-42F0-AEDC-5BF9D08902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199" y="1240780"/>
            <a:ext cx="6086857" cy="437644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US" sz="4400">
                <a:solidFill>
                  <a:schemeClr val="tx1"/>
                </a:solidFill>
              </a:rPr>
              <a:t>COVID-19 Management:</a:t>
            </a:r>
            <a:br>
              <a:rPr lang="en-US" sz="4400">
                <a:solidFill>
                  <a:schemeClr val="tx1"/>
                </a:solidFill>
              </a:rPr>
            </a:br>
            <a:r>
              <a:rPr lang="en-US" sz="4400">
                <a:solidFill>
                  <a:schemeClr val="tx1"/>
                </a:solidFill>
              </a:rPr>
              <a:t>Preparation &amp; Response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5021EE-973B-4E92-A9FE-A6355D060C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17256" y="1240780"/>
            <a:ext cx="3364746" cy="4376440"/>
          </a:xfrm>
          <a:effectLst/>
        </p:spPr>
        <p:txBody>
          <a:bodyPr anchor="ctr">
            <a:normAutofit/>
          </a:bodyPr>
          <a:lstStyle/>
          <a:p>
            <a:r>
              <a:rPr lang="en-US" sz="2400"/>
              <a:t>Mayuresh Hooli</a:t>
            </a:r>
          </a:p>
          <a:p>
            <a:r>
              <a:rPr lang="en-US" sz="2400"/>
              <a:t>Mason Jerome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CF8BA8-E7AA-4F97-9E4C-CD11742FA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80890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1BA694-8794-4C26-BBE1-F88EAED35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559" y="1286935"/>
            <a:ext cx="9638153" cy="2668377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32242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3B99A-254E-4AFB-85A9-76A9E6F04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81A2C-9EA7-446C-A080-542E1EF72B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just"/>
            <a:r>
              <a:rPr lang="en-US" dirty="0"/>
              <a:t>COVID-19 is the deadliest pandemic since the Spanish Flu from over 100 years ago</a:t>
            </a:r>
          </a:p>
          <a:p>
            <a:pPr algn="just"/>
            <a:r>
              <a:rPr lang="en-US" dirty="0"/>
              <a:t>Suppliers are short on medical supplies</a:t>
            </a:r>
          </a:p>
          <a:p>
            <a:pPr algn="just"/>
            <a:r>
              <a:rPr lang="en-US" dirty="0"/>
              <a:t>The best way to allocate resources and mitigate spread of COVID-19 needs to be identified</a:t>
            </a:r>
          </a:p>
          <a:p>
            <a:pPr algn="just"/>
            <a:r>
              <a:rPr lang="en-US" dirty="0"/>
              <a:t>The COVID-19 Management System can help with this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235E59D-0265-461D-A2C9-4678004100D8}"/>
              </a:ext>
            </a:extLst>
          </p:cNvPr>
          <p:cNvGraphicFramePr>
            <a:graphicFrameLocks noGrp="1" noChangeAspect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1688049"/>
              </p:ext>
            </p:extLst>
          </p:nvPr>
        </p:nvGraphicFramePr>
        <p:xfrm>
          <a:off x="6188075" y="2309813"/>
          <a:ext cx="5194300" cy="3462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Bitmap Image" r:id="rId3" imgW="7620120" imgH="5079960" progId="Paint.Picture">
                  <p:embed/>
                </p:oleObj>
              </mc:Choice>
              <mc:Fallback>
                <p:oleObj name="Bitmap Image" r:id="rId3" imgW="7620120" imgH="50799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88075" y="2309813"/>
                        <a:ext cx="5194300" cy="3462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2913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>
            <a:extLst>
              <a:ext uri="{FF2B5EF4-FFF2-40B4-BE49-F238E27FC236}">
                <a16:creationId xmlns:a16="http://schemas.microsoft.com/office/drawing/2014/main" id="{53576798-7F98-4C7F-B6C7-6D41B5A7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F15153-7CEF-46F8-90B0-6A768DDF8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What does it do?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49E1B6D-B163-4D42-9632-D0588FFAFD9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438" y="2887465"/>
            <a:ext cx="2913062" cy="276740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2D53D-092A-47E4-A487-8D0B607213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30699" y="2413000"/>
            <a:ext cx="7052733" cy="3632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just"/>
            <a:r>
              <a:rPr lang="en-US" dirty="0"/>
              <a:t>COVID-19 Management System is an intelligent system that identifies the critical areas (case study: Texas) where actions need to be taken</a:t>
            </a:r>
          </a:p>
          <a:p>
            <a:pPr algn="just"/>
            <a:r>
              <a:rPr lang="en-US" dirty="0"/>
              <a:t>This system ranks counties based on the risk they pose of spreading the virus to neighboring counties</a:t>
            </a:r>
          </a:p>
        </p:txBody>
      </p:sp>
    </p:spTree>
    <p:extLst>
      <p:ext uri="{BB962C8B-B14F-4D97-AF65-F5344CB8AC3E}">
        <p14:creationId xmlns:p14="http://schemas.microsoft.com/office/powerpoint/2010/main" val="3286969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6">
            <a:extLst>
              <a:ext uri="{FF2B5EF4-FFF2-40B4-BE49-F238E27FC236}">
                <a16:creationId xmlns:a16="http://schemas.microsoft.com/office/drawing/2014/main" id="{DA9A1ACB-4ECA-4EAE-AEAB-CE9C8C01E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0" name="Content Placeholder 19" descr="Diagram&#10;&#10;Description automatically generated">
            <a:extLst>
              <a:ext uri="{FF2B5EF4-FFF2-40B4-BE49-F238E27FC236}">
                <a16:creationId xmlns:a16="http://schemas.microsoft.com/office/drawing/2014/main" id="{0B39416B-5DD2-4627-9BB0-8A31F8730A9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55" r="9091" b="4423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30" name="Freeform 9">
            <a:extLst>
              <a:ext uri="{FF2B5EF4-FFF2-40B4-BE49-F238E27FC236}">
                <a16:creationId xmlns:a16="http://schemas.microsoft.com/office/drawing/2014/main" id="{72319FFA-0E4F-4E0B-BEBA-A9DD4B41A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6485467" cy="6858000"/>
          </a:xfrm>
          <a:custGeom>
            <a:avLst/>
            <a:gdLst>
              <a:gd name="connsiteX0" fmla="*/ 0 w 6485467"/>
              <a:gd name="connsiteY0" fmla="*/ 0 h 6858000"/>
              <a:gd name="connsiteX1" fmla="*/ 6485467 w 6485467"/>
              <a:gd name="connsiteY1" fmla="*/ 0 h 6858000"/>
              <a:gd name="connsiteX2" fmla="*/ 6485467 w 6485467"/>
              <a:gd name="connsiteY2" fmla="*/ 1900238 h 6858000"/>
              <a:gd name="connsiteX3" fmla="*/ 6115051 w 6485467"/>
              <a:gd name="connsiteY3" fmla="*/ 2178050 h 6858000"/>
              <a:gd name="connsiteX4" fmla="*/ 6110817 w 6485467"/>
              <a:gd name="connsiteY4" fmla="*/ 2184400 h 6858000"/>
              <a:gd name="connsiteX5" fmla="*/ 6104467 w 6485467"/>
              <a:gd name="connsiteY5" fmla="*/ 2193925 h 6858000"/>
              <a:gd name="connsiteX6" fmla="*/ 6098117 w 6485467"/>
              <a:gd name="connsiteY6" fmla="*/ 2201863 h 6858000"/>
              <a:gd name="connsiteX7" fmla="*/ 6098117 w 6485467"/>
              <a:gd name="connsiteY7" fmla="*/ 2211388 h 6858000"/>
              <a:gd name="connsiteX8" fmla="*/ 6098117 w 6485467"/>
              <a:gd name="connsiteY8" fmla="*/ 2220913 h 6858000"/>
              <a:gd name="connsiteX9" fmla="*/ 6104467 w 6485467"/>
              <a:gd name="connsiteY9" fmla="*/ 2228850 h 6858000"/>
              <a:gd name="connsiteX10" fmla="*/ 6110817 w 6485467"/>
              <a:gd name="connsiteY10" fmla="*/ 2238375 h 6858000"/>
              <a:gd name="connsiteX11" fmla="*/ 6115051 w 6485467"/>
              <a:gd name="connsiteY11" fmla="*/ 2244725 h 6858000"/>
              <a:gd name="connsiteX12" fmla="*/ 6485467 w 6485467"/>
              <a:gd name="connsiteY12" fmla="*/ 2522538 h 6858000"/>
              <a:gd name="connsiteX13" fmla="*/ 6485467 w 6485467"/>
              <a:gd name="connsiteY13" fmla="*/ 6858000 h 6858000"/>
              <a:gd name="connsiteX14" fmla="*/ 0 w 6485467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85467" h="6858000">
                <a:moveTo>
                  <a:pt x="0" y="0"/>
                </a:moveTo>
                <a:lnTo>
                  <a:pt x="6485467" y="0"/>
                </a:lnTo>
                <a:lnTo>
                  <a:pt x="6485467" y="1900238"/>
                </a:lnTo>
                <a:lnTo>
                  <a:pt x="6115051" y="2178050"/>
                </a:lnTo>
                <a:lnTo>
                  <a:pt x="6110817" y="2184400"/>
                </a:lnTo>
                <a:lnTo>
                  <a:pt x="6104467" y="2193925"/>
                </a:lnTo>
                <a:lnTo>
                  <a:pt x="6098117" y="2201863"/>
                </a:lnTo>
                <a:lnTo>
                  <a:pt x="6098117" y="2211388"/>
                </a:lnTo>
                <a:lnTo>
                  <a:pt x="6098117" y="2220913"/>
                </a:lnTo>
                <a:lnTo>
                  <a:pt x="6104467" y="2228850"/>
                </a:lnTo>
                <a:lnTo>
                  <a:pt x="6110817" y="2238375"/>
                </a:lnTo>
                <a:lnTo>
                  <a:pt x="6115051" y="2244725"/>
                </a:lnTo>
                <a:lnTo>
                  <a:pt x="6485467" y="2522538"/>
                </a:lnTo>
                <a:lnTo>
                  <a:pt x="648546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F05BEC-6F40-4749-8AAF-2F98D423C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4930400" cy="15594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How is this done?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87C44-B0F2-474E-9AC4-1C38FF3B9A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8712" y="2413000"/>
            <a:ext cx="4921687" cy="3632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just"/>
            <a:r>
              <a:rPr lang="en-US" dirty="0"/>
              <a:t>This idea implements clustering along with the PageRank algorithm</a:t>
            </a:r>
          </a:p>
          <a:p>
            <a:pPr algn="just"/>
            <a:r>
              <a:rPr lang="en-US" dirty="0"/>
              <a:t>Clustering identifies 4 clusters based on the dataset we prepared</a:t>
            </a:r>
          </a:p>
          <a:p>
            <a:pPr algn="just"/>
            <a:r>
              <a:rPr lang="en-US" dirty="0"/>
              <a:t>PageRank uses the clustering prediction to identify which counties risk spreading the virus further</a:t>
            </a:r>
          </a:p>
        </p:txBody>
      </p:sp>
    </p:spTree>
    <p:extLst>
      <p:ext uri="{BB962C8B-B14F-4D97-AF65-F5344CB8AC3E}">
        <p14:creationId xmlns:p14="http://schemas.microsoft.com/office/powerpoint/2010/main" val="3649908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02706-DAB2-438B-98F9-4852464C2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this done?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02511-6EC5-4F33-A04D-D5695451E77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just"/>
            <a:r>
              <a:rPr lang="en-US" dirty="0"/>
              <a:t>There is a shortage of medical personnel and testing kits across the country</a:t>
            </a:r>
          </a:p>
          <a:p>
            <a:pPr algn="just"/>
            <a:r>
              <a:rPr lang="en-US" dirty="0"/>
              <a:t>The categorization of counties helps in effective allocation of resources</a:t>
            </a:r>
          </a:p>
          <a:p>
            <a:pPr algn="just"/>
            <a:r>
              <a:rPr lang="en-US" dirty="0"/>
              <a:t>The prediction of how counties will be affected in the future leads to better preparedness to mitigate the virus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D1D54533-8B32-4FA9-983D-9B0AA3FA54BE}"/>
              </a:ext>
            </a:extLst>
          </p:cNvPr>
          <p:cNvGraphicFramePr>
            <a:graphicFrameLocks noGrp="1" noChangeAspect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005741739"/>
              </p:ext>
            </p:extLst>
          </p:nvPr>
        </p:nvGraphicFramePr>
        <p:xfrm>
          <a:off x="7421563" y="2222500"/>
          <a:ext cx="2725737" cy="3638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" name="Bitmap Image" r:id="rId3" imgW="4191120" imgH="5594400" progId="Paint.Picture">
                  <p:embed/>
                </p:oleObj>
              </mc:Choice>
              <mc:Fallback>
                <p:oleObj name="Bitmap Image" r:id="rId3" imgW="4191120" imgH="55944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21563" y="2222500"/>
                        <a:ext cx="2725737" cy="3638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7387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1E0D4A3-ECB8-4689-ABDB-9CE848CE8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BC2F9A-F7C9-4599-946A-3BB612F0E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effectLst/>
        </p:spPr>
        <p:txBody>
          <a:bodyPr anchor="ctr">
            <a:norm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Diagram of code</a:t>
            </a:r>
          </a:p>
        </p:txBody>
      </p:sp>
      <p:sp>
        <p:nvSpPr>
          <p:cNvPr id="16" name="Freeform: Shape 9">
            <a:extLst>
              <a:ext uri="{FF2B5EF4-FFF2-40B4-BE49-F238E27FC236}">
                <a16:creationId xmlns:a16="http://schemas.microsoft.com/office/drawing/2014/main" id="{8854772B-9C8F-4037-89E0-3A45208AB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1576408"/>
            <a:ext cx="10917814" cy="4638125"/>
          </a:xfrm>
          <a:custGeom>
            <a:avLst/>
            <a:gdLst>
              <a:gd name="connsiteX0" fmla="*/ 5441025 w 10917814"/>
              <a:gd name="connsiteY0" fmla="*/ 0 h 4638125"/>
              <a:gd name="connsiteX1" fmla="*/ 5453725 w 10917814"/>
              <a:gd name="connsiteY1" fmla="*/ 0 h 4638125"/>
              <a:gd name="connsiteX2" fmla="*/ 5464308 w 10917814"/>
              <a:gd name="connsiteY2" fmla="*/ 0 h 4638125"/>
              <a:gd name="connsiteX3" fmla="*/ 5477009 w 10917814"/>
              <a:gd name="connsiteY3" fmla="*/ 4762 h 4638125"/>
              <a:gd name="connsiteX4" fmla="*/ 5489708 w 10917814"/>
              <a:gd name="connsiteY4" fmla="*/ 9525 h 4638125"/>
              <a:gd name="connsiteX5" fmla="*/ 5498175 w 10917814"/>
              <a:gd name="connsiteY5" fmla="*/ 12700 h 4638125"/>
              <a:gd name="connsiteX6" fmla="*/ 5865801 w 10917814"/>
              <a:gd name="connsiteY6" fmla="*/ 288419 h 4638125"/>
              <a:gd name="connsiteX7" fmla="*/ 10765009 w 10917814"/>
              <a:gd name="connsiteY7" fmla="*/ 288419 h 4638125"/>
              <a:gd name="connsiteX8" fmla="*/ 10917814 w 10917814"/>
              <a:gd name="connsiteY8" fmla="*/ 441224 h 4638125"/>
              <a:gd name="connsiteX9" fmla="*/ 10917814 w 10917814"/>
              <a:gd name="connsiteY9" fmla="*/ 4485320 h 4638125"/>
              <a:gd name="connsiteX10" fmla="*/ 10765009 w 10917814"/>
              <a:gd name="connsiteY10" fmla="*/ 4638125 h 4638125"/>
              <a:gd name="connsiteX11" fmla="*/ 152805 w 10917814"/>
              <a:gd name="connsiteY11" fmla="*/ 4638125 h 4638125"/>
              <a:gd name="connsiteX12" fmla="*/ 0 w 10917814"/>
              <a:gd name="connsiteY12" fmla="*/ 4485320 h 4638125"/>
              <a:gd name="connsiteX13" fmla="*/ 0 w 10917814"/>
              <a:gd name="connsiteY13" fmla="*/ 441224 h 4638125"/>
              <a:gd name="connsiteX14" fmla="*/ 152805 w 10917814"/>
              <a:gd name="connsiteY14" fmla="*/ 288419 h 4638125"/>
              <a:gd name="connsiteX15" fmla="*/ 5041650 w 10917814"/>
              <a:gd name="connsiteY15" fmla="*/ 288419 h 4638125"/>
              <a:gd name="connsiteX16" fmla="*/ 5409275 w 10917814"/>
              <a:gd name="connsiteY16" fmla="*/ 12700 h 4638125"/>
              <a:gd name="connsiteX17" fmla="*/ 5417742 w 10917814"/>
              <a:gd name="connsiteY17" fmla="*/ 9525 h 4638125"/>
              <a:gd name="connsiteX18" fmla="*/ 5430442 w 10917814"/>
              <a:gd name="connsiteY18" fmla="*/ 4762 h 463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0917814" h="4638125">
                <a:moveTo>
                  <a:pt x="5441025" y="0"/>
                </a:moveTo>
                <a:lnTo>
                  <a:pt x="5453725" y="0"/>
                </a:lnTo>
                <a:lnTo>
                  <a:pt x="5464308" y="0"/>
                </a:lnTo>
                <a:lnTo>
                  <a:pt x="5477009" y="4762"/>
                </a:lnTo>
                <a:lnTo>
                  <a:pt x="5489708" y="9525"/>
                </a:lnTo>
                <a:lnTo>
                  <a:pt x="5498175" y="12700"/>
                </a:lnTo>
                <a:lnTo>
                  <a:pt x="5865801" y="288419"/>
                </a:lnTo>
                <a:lnTo>
                  <a:pt x="10765009" y="288419"/>
                </a:lnTo>
                <a:cubicBezTo>
                  <a:pt x="10849401" y="288419"/>
                  <a:pt x="10917814" y="356832"/>
                  <a:pt x="10917814" y="441224"/>
                </a:cubicBezTo>
                <a:lnTo>
                  <a:pt x="10917814" y="4485320"/>
                </a:lnTo>
                <a:cubicBezTo>
                  <a:pt x="10917814" y="4569712"/>
                  <a:pt x="10849401" y="4638125"/>
                  <a:pt x="10765009" y="4638125"/>
                </a:cubicBezTo>
                <a:lnTo>
                  <a:pt x="152805" y="4638125"/>
                </a:lnTo>
                <a:cubicBezTo>
                  <a:pt x="68413" y="4638125"/>
                  <a:pt x="0" y="4569712"/>
                  <a:pt x="0" y="4485320"/>
                </a:cubicBezTo>
                <a:lnTo>
                  <a:pt x="0" y="441224"/>
                </a:lnTo>
                <a:cubicBezTo>
                  <a:pt x="0" y="356832"/>
                  <a:pt x="68413" y="288419"/>
                  <a:pt x="152805" y="288419"/>
                </a:cubicBezTo>
                <a:lnTo>
                  <a:pt x="5041650" y="288419"/>
                </a:lnTo>
                <a:lnTo>
                  <a:pt x="5409275" y="12700"/>
                </a:lnTo>
                <a:lnTo>
                  <a:pt x="5417742" y="9525"/>
                </a:lnTo>
                <a:lnTo>
                  <a:pt x="5430442" y="4762"/>
                </a:lnTo>
                <a:close/>
              </a:path>
            </a:pathLst>
          </a:cu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0D9726F-721E-4A97-A69A-3C8978FA62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5109" y="2222500"/>
            <a:ext cx="8308133" cy="363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0013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0DE8A2-73B1-4AFE-8FB9-BE4B66F398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E5ADB140-E61F-4DA4-A342-F5EF70772D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F49851-F097-4DD4-AD07-6696486DF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394943"/>
            <a:ext cx="11288972" cy="816637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Results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4FC8855-2B22-4EB9-898A-507D38DB5B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1514" y="2868977"/>
            <a:ext cx="11288972" cy="265290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5814688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6">
            <a:extLst>
              <a:ext uri="{FF2B5EF4-FFF2-40B4-BE49-F238E27FC236}">
                <a16:creationId xmlns:a16="http://schemas.microsoft.com/office/drawing/2014/main" id="{DA9A1ACB-4ECA-4EAE-AEAB-CE9C8C01E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7" name="Rectangle 15">
            <a:extLst>
              <a:ext uri="{FF2B5EF4-FFF2-40B4-BE49-F238E27FC236}">
                <a16:creationId xmlns:a16="http://schemas.microsoft.com/office/drawing/2014/main" id="{5940F547-7206-4401-94FB-F8421915D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A picture containing calendar&#10;&#10;Description automatically generated">
            <a:extLst>
              <a:ext uri="{FF2B5EF4-FFF2-40B4-BE49-F238E27FC236}">
                <a16:creationId xmlns:a16="http://schemas.microsoft.com/office/drawing/2014/main" id="{13EBA69F-B271-4890-BE9E-C4523B7A37F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57" b="2270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56DC56-C224-4837-B189-AE54737CB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Novelty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AE3CD-0D61-489D-A856-D1D2DC012F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10554574" cy="363651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Everyone around the world is trying to figure out a way to combat the pandemic</a:t>
            </a:r>
          </a:p>
          <a:p>
            <a:r>
              <a:rPr lang="en-US"/>
              <a:t>The novel approach of using Clustering and PageRank together would help us understand where the risk lies</a:t>
            </a:r>
          </a:p>
          <a:p>
            <a:r>
              <a:rPr lang="en-US"/>
              <a:t>The results obtained from this algorithm would help us in the fight against the COVID-19 pandemic</a:t>
            </a:r>
          </a:p>
        </p:txBody>
      </p:sp>
    </p:spTree>
    <p:extLst>
      <p:ext uri="{BB962C8B-B14F-4D97-AF65-F5344CB8AC3E}">
        <p14:creationId xmlns:p14="http://schemas.microsoft.com/office/powerpoint/2010/main" val="4155456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F0192-7AEF-45EA-B4D6-2D098FE38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9D7ED-BF00-4F8C-9792-4A5134A522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just"/>
            <a:r>
              <a:rPr lang="en-US" dirty="0"/>
              <a:t>Extend the algorithm to the whole country by collecting data from all counties</a:t>
            </a:r>
          </a:p>
          <a:p>
            <a:pPr algn="just"/>
            <a:r>
              <a:rPr lang="en-US" dirty="0"/>
              <a:t>Use GIS to identify zones on the map for better visualization</a:t>
            </a:r>
          </a:p>
          <a:p>
            <a:pPr algn="just"/>
            <a:r>
              <a:rPr lang="en-US" dirty="0"/>
              <a:t>Collect more relevant parameters to identify the spread of virus</a:t>
            </a:r>
          </a:p>
          <a:p>
            <a:pPr algn="just"/>
            <a:r>
              <a:rPr lang="en-US" dirty="0"/>
              <a:t>Create a similar model for pandemic response and disaster response to help manage similar situations in the future</a:t>
            </a:r>
          </a:p>
          <a:p>
            <a:pPr algn="just"/>
            <a:r>
              <a:rPr lang="en-US" dirty="0"/>
              <a:t>Help humanity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50DE3F3-3E89-431F-BAD1-D5AF965DF6CD}"/>
              </a:ext>
            </a:extLst>
          </p:cNvPr>
          <p:cNvGraphicFramePr>
            <a:graphicFrameLocks noGrp="1" noChangeAspect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402492277"/>
              </p:ext>
            </p:extLst>
          </p:nvPr>
        </p:nvGraphicFramePr>
        <p:xfrm>
          <a:off x="6797675" y="2717800"/>
          <a:ext cx="3975100" cy="264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7" name="Bitmap Image" r:id="rId3" imgW="3975120" imgH="2647800" progId="Paint.Picture">
                  <p:embed/>
                </p:oleObj>
              </mc:Choice>
              <mc:Fallback>
                <p:oleObj name="Bitmap Image" r:id="rId3" imgW="3975120" imgH="2647800" progId="Paint.Picture">
                  <p:embed/>
                  <p:pic>
                    <p:nvPicPr>
                      <p:cNvPr id="5" name="Content Placeholder 4">
                        <a:extLst>
                          <a:ext uri="{FF2B5EF4-FFF2-40B4-BE49-F238E27FC236}">
                            <a16:creationId xmlns:a16="http://schemas.microsoft.com/office/drawing/2014/main" id="{F9445CEC-B088-461D-A6D0-EC2B92FB2D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97675" y="2717800"/>
                        <a:ext cx="3975100" cy="264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986051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34DD88E6EC1AA4DAE957A0F3044E99F" ma:contentTypeVersion="4" ma:contentTypeDescription="Create a new document." ma:contentTypeScope="" ma:versionID="a1ea6a2700ead4947b5e78c04563e8ba">
  <xsd:schema xmlns:xsd="http://www.w3.org/2001/XMLSchema" xmlns:xs="http://www.w3.org/2001/XMLSchema" xmlns:p="http://schemas.microsoft.com/office/2006/metadata/properties" xmlns:ns2="caf83535-6caf-4af7-b83d-7eef417da005" targetNamespace="http://schemas.microsoft.com/office/2006/metadata/properties" ma:root="true" ma:fieldsID="9ded385e74ce4f2bd2dd4ffec503812f" ns2:_="">
    <xsd:import namespace="caf83535-6caf-4af7-b83d-7eef417da00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af83535-6caf-4af7-b83d-7eef417da00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765CD27-26AB-4098-98F5-D2BFCA2093B9}"/>
</file>

<file path=customXml/itemProps2.xml><?xml version="1.0" encoding="utf-8"?>
<ds:datastoreItem xmlns:ds="http://schemas.openxmlformats.org/officeDocument/2006/customXml" ds:itemID="{CB262964-FCCD-443D-B439-3F67E81DAFC2}"/>
</file>

<file path=customXml/itemProps3.xml><?xml version="1.0" encoding="utf-8"?>
<ds:datastoreItem xmlns:ds="http://schemas.openxmlformats.org/officeDocument/2006/customXml" ds:itemID="{62C3647B-A237-4001-A2E9-772BBE5DFDD3}"/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298</Words>
  <Application>Microsoft Office PowerPoint</Application>
  <PresentationFormat>Widescreen</PresentationFormat>
  <Paragraphs>32</Paragraphs>
  <Slides>10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Century Gothic</vt:lpstr>
      <vt:lpstr>Wingdings 2</vt:lpstr>
      <vt:lpstr>Quotable</vt:lpstr>
      <vt:lpstr>Paintbrush Picture</vt:lpstr>
      <vt:lpstr>COVID-19 Management: Preparation &amp; Response</vt:lpstr>
      <vt:lpstr>COVID-19</vt:lpstr>
      <vt:lpstr>What does it do?</vt:lpstr>
      <vt:lpstr>How is this done?</vt:lpstr>
      <vt:lpstr>Why is this done?</vt:lpstr>
      <vt:lpstr>Diagram of code</vt:lpstr>
      <vt:lpstr>Results</vt:lpstr>
      <vt:lpstr>Novelty</vt:lpstr>
      <vt:lpstr>Future Work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 Management: Preparation &amp; Response</dc:title>
  <dc:creator>Mayur Hooli</dc:creator>
  <cp:lastModifiedBy>Mayur Hooli</cp:lastModifiedBy>
  <cp:revision>7</cp:revision>
  <dcterms:created xsi:type="dcterms:W3CDTF">2020-11-26T01:32:53Z</dcterms:created>
  <dcterms:modified xsi:type="dcterms:W3CDTF">2020-11-26T01:48:14Z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0x010100234DD88E6EC1AA4DAE957A0F3044E99F</vt:lpwstr>
  </property>
</Properties>
</file>